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4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89A6"/>
    <a:srgbClr val="FFD579"/>
    <a:srgbClr val="4FB5DB"/>
    <a:srgbClr val="95C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91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1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D48B33C-5C68-F74E-83CD-02FBA271E8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9BB60F1-9CAD-8143-AFF3-A6DFE6F968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33642-C3A6-8842-8268-71C8100FD5C3}" type="datetimeFigureOut">
              <a:t>2022/2/16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DCB438-87D5-7247-9107-7ABB4DA90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1DEEA0-C676-2044-B573-8D278BB318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05F6-599A-0543-BF81-3E3811631440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60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52C49-7E54-5744-B73C-4E84CF2B0840}" type="datetimeFigureOut">
              <a:t>2022/2/16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BBD7F-1480-514C-8ECA-31F1BB3537B2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45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498" y="1701483"/>
            <a:ext cx="9058102" cy="2387600"/>
          </a:xfrm>
        </p:spPr>
        <p:txBody>
          <a:bodyPr anchor="ctr">
            <a:normAutofit/>
          </a:bodyPr>
          <a:lstStyle>
            <a:lvl1pPr algn="l">
              <a:defRPr sz="3600" b="1" i="0"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9032" y="4181158"/>
            <a:ext cx="5508567" cy="2280602"/>
          </a:xfrm>
        </p:spPr>
        <p:txBody>
          <a:bodyPr/>
          <a:lstStyle>
            <a:lvl1pPr marL="0" indent="0" algn="l">
              <a:buNone/>
              <a:defRPr sz="2400" b="0" i="0">
                <a:latin typeface="Meiryo" panose="020B0604030504040204" pitchFamily="34" charset="-128"/>
                <a:ea typeface="Meiryo" panose="020B0604030504040204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80140F2C-14C8-8C43-BC96-2148D857D42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19498" y="762001"/>
            <a:ext cx="9058102" cy="939482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latin typeface="Meiryo" panose="020B0604030504040204" pitchFamily="34" charset="-128"/>
                <a:ea typeface="Meiryo" panose="020B0604030504040204" pitchFamily="34" charset="-128"/>
              </a:defRPr>
            </a:lvl1pPr>
            <a:lvl2pPr marL="457200" indent="0">
              <a:buNone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2pPr>
            <a:lvl3pPr marL="914400" indent="0">
              <a:buNone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3pPr>
            <a:lvl4pPr marL="1371600" indent="0">
              <a:buNone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4pPr>
            <a:lvl5pPr marL="1828800" indent="0">
              <a:buNone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5pPr>
          </a:lstStyle>
          <a:p>
            <a:pPr lvl="0"/>
            <a:r>
              <a:rPr kumimoji="1" lang="en-US" altLang="ja-JP"/>
              <a:t>2020.01.01 </a:t>
            </a:r>
            <a:r>
              <a:rPr kumimoji="1" lang="ja-JP" altLang="en-US"/>
              <a:t>発表会タイトル</a:t>
            </a:r>
            <a:endParaRPr kumimoji="1" lang="en-US" altLang="ja-JP"/>
          </a:p>
          <a:p>
            <a:pPr lvl="0"/>
            <a:r>
              <a:rPr kumimoji="1" lang="ja-JP" altLang="en-US"/>
              <a:t>卒業研究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57B0B1D-8E1C-F145-897F-C1663564BB3F}"/>
              </a:ext>
            </a:extLst>
          </p:cNvPr>
          <p:cNvSpPr/>
          <p:nvPr userDrawn="1"/>
        </p:nvSpPr>
        <p:spPr>
          <a:xfrm>
            <a:off x="0" y="0"/>
            <a:ext cx="12192000" cy="233680"/>
          </a:xfrm>
          <a:prstGeom prst="rect">
            <a:avLst/>
          </a:prstGeom>
          <a:solidFill>
            <a:srgbClr val="4FB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FB63C6-30C9-774B-844E-A27607B0F082}"/>
              </a:ext>
            </a:extLst>
          </p:cNvPr>
          <p:cNvSpPr/>
          <p:nvPr userDrawn="1"/>
        </p:nvSpPr>
        <p:spPr>
          <a:xfrm>
            <a:off x="0" y="6624319"/>
            <a:ext cx="12192000" cy="233681"/>
          </a:xfrm>
          <a:prstGeom prst="rect">
            <a:avLst/>
          </a:prstGeom>
          <a:solidFill>
            <a:srgbClr val="4FB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7CBF7BF-EAD2-7046-B1E9-C08A767F0BF9}"/>
              </a:ext>
            </a:extLst>
          </p:cNvPr>
          <p:cNvCxnSpPr>
            <a:cxnSpLocks/>
          </p:cNvCxnSpPr>
          <p:nvPr userDrawn="1"/>
        </p:nvCxnSpPr>
        <p:spPr>
          <a:xfrm>
            <a:off x="2219498" y="1715135"/>
            <a:ext cx="9058102" cy="0"/>
          </a:xfrm>
          <a:prstGeom prst="line">
            <a:avLst/>
          </a:prstGeom>
          <a:ln w="19050">
            <a:solidFill>
              <a:srgbClr val="4FB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3C9059C1-3501-4E41-9A08-99907BF0ACBD}"/>
              </a:ext>
            </a:extLst>
          </p:cNvPr>
          <p:cNvCxnSpPr>
            <a:cxnSpLocks/>
          </p:cNvCxnSpPr>
          <p:nvPr userDrawn="1"/>
        </p:nvCxnSpPr>
        <p:spPr>
          <a:xfrm>
            <a:off x="2219498" y="3926523"/>
            <a:ext cx="9058102" cy="0"/>
          </a:xfrm>
          <a:prstGeom prst="line">
            <a:avLst/>
          </a:prstGeom>
          <a:ln w="19050">
            <a:solidFill>
              <a:srgbClr val="4FB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D8D71E3-50B2-DD4C-AF0D-5376655ABFC3}"/>
              </a:ext>
            </a:extLst>
          </p:cNvPr>
          <p:cNvSpPr txBox="1"/>
          <p:nvPr userDrawn="1"/>
        </p:nvSpPr>
        <p:spPr>
          <a:xfrm>
            <a:off x="9085810" y="-15517"/>
            <a:ext cx="2571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b="0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Consolas" panose="020B0609020204030204" pitchFamily="49" charset="0"/>
              </a:rPr>
              <a:t>Numata Laboratory</a:t>
            </a:r>
            <a:endParaRPr kumimoji="1" lang="ja-JP" altLang="en-US" sz="1400" b="0" i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3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92" y="460800"/>
            <a:ext cx="11121813" cy="662400"/>
          </a:xfrm>
        </p:spPr>
        <p:txBody>
          <a:bodyPr anchor="b" anchorCtr="0">
            <a:normAutofit/>
          </a:bodyPr>
          <a:lstStyle>
            <a:lvl1pPr>
              <a:defRPr sz="3600" b="1"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093" y="1303650"/>
            <a:ext cx="11121813" cy="5184145"/>
          </a:xfrm>
        </p:spPr>
        <p:txBody>
          <a:bodyPr/>
          <a:lstStyle>
            <a:lvl1pPr marL="314325" indent="-314325">
              <a:lnSpc>
                <a:spcPct val="120000"/>
              </a:lnSpc>
              <a:spcBef>
                <a:spcPts val="2200"/>
              </a:spcBef>
              <a:buFont typeface="Wingdings" pitchFamily="2" charset="2"/>
              <a:buChar char="l"/>
              <a:tabLst/>
              <a:defRPr b="0" i="0">
                <a:latin typeface="Meiryo" panose="020B0604030504040204" pitchFamily="34" charset="-128"/>
                <a:ea typeface="Meiryo" panose="020B0604030504040204" pitchFamily="34" charset="-128"/>
              </a:defRPr>
            </a:lvl1pPr>
            <a:lvl2pPr marL="685800" indent="-228600">
              <a:buFont typeface="システムフォント（レギュラー）"/>
              <a:buChar char="−"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2pPr>
            <a:lvl3pPr>
              <a:buSzPct val="120000"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3pPr>
            <a:lvl4pPr marL="1600200" indent="-228600">
              <a:buSzPct val="90000"/>
              <a:buFont typeface="システムフォント（レギュラー）"/>
              <a:buChar char="○"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4pPr>
            <a:lvl5pPr marL="1828800" indent="222250">
              <a:buFontTx/>
              <a:buNone/>
              <a:tabLst/>
              <a:defRPr>
                <a:latin typeface="Meiryo" panose="020B0604030504040204" pitchFamily="34" charset="-128"/>
                <a:ea typeface="Meiryo" panose="020B0604030504040204" pitchFamily="34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FD7DA5-2430-2A40-92B4-4DFD08F43473}"/>
              </a:ext>
            </a:extLst>
          </p:cNvPr>
          <p:cNvSpPr/>
          <p:nvPr userDrawn="1"/>
        </p:nvSpPr>
        <p:spPr>
          <a:xfrm>
            <a:off x="0" y="6624319"/>
            <a:ext cx="12192000" cy="233681"/>
          </a:xfrm>
          <a:prstGeom prst="rect">
            <a:avLst/>
          </a:prstGeom>
          <a:solidFill>
            <a:srgbClr val="4FB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0707B8-C4DD-FA4A-A18E-F92D2998D43C}"/>
              </a:ext>
            </a:extLst>
          </p:cNvPr>
          <p:cNvSpPr/>
          <p:nvPr userDrawn="1"/>
        </p:nvSpPr>
        <p:spPr>
          <a:xfrm>
            <a:off x="0" y="0"/>
            <a:ext cx="12192000" cy="233680"/>
          </a:xfrm>
          <a:prstGeom prst="rect">
            <a:avLst/>
          </a:prstGeom>
          <a:solidFill>
            <a:srgbClr val="4FB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C90A5D2-7EA5-914D-940F-546CE84D9E88}"/>
              </a:ext>
            </a:extLst>
          </p:cNvPr>
          <p:cNvSpPr txBox="1"/>
          <p:nvPr userDrawn="1"/>
        </p:nvSpPr>
        <p:spPr>
          <a:xfrm>
            <a:off x="9085810" y="-15517"/>
            <a:ext cx="2571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b="0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Consolas" panose="020B0609020204030204" pitchFamily="49" charset="0"/>
              </a:rPr>
              <a:t>Numata Laboratory</a:t>
            </a:r>
            <a:endParaRPr kumimoji="1" lang="ja-JP" altLang="en-US" sz="1400" b="0" i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  <a:cs typeface="Consolas" panose="020B0609020204030204" pitchFamily="49" charset="0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E044A59-05CA-5740-88D3-F641AA770540}"/>
              </a:ext>
            </a:extLst>
          </p:cNvPr>
          <p:cNvCxnSpPr>
            <a:cxnSpLocks/>
          </p:cNvCxnSpPr>
          <p:nvPr userDrawn="1"/>
        </p:nvCxnSpPr>
        <p:spPr>
          <a:xfrm>
            <a:off x="535094" y="1049972"/>
            <a:ext cx="11121813" cy="0"/>
          </a:xfrm>
          <a:prstGeom prst="line">
            <a:avLst/>
          </a:prstGeom>
          <a:ln w="19050">
            <a:solidFill>
              <a:srgbClr val="4FB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D5FA06B-EEA8-044F-ADD0-83132F8BBDC6}"/>
              </a:ext>
            </a:extLst>
          </p:cNvPr>
          <p:cNvSpPr txBox="1"/>
          <p:nvPr userDrawn="1"/>
        </p:nvSpPr>
        <p:spPr>
          <a:xfrm>
            <a:off x="10333649" y="661535"/>
            <a:ext cx="1395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8D068AC-C1C9-BA41-9163-6446927E5DDF}" type="slidenum">
              <a:rPr kumimoji="1" lang="ja-JP" altLang="en-US"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pPr algn="r"/>
              <a:t>‹#›</a:t>
            </a:fld>
            <a:endParaRPr kumimoji="1" lang="ja-JP" altLang="en-US" sz="2400" b="0" i="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975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ソースコ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93" y="460058"/>
            <a:ext cx="9364094" cy="661034"/>
          </a:xfrm>
        </p:spPr>
        <p:txBody>
          <a:bodyPr anchor="b">
            <a:normAutofit/>
          </a:bodyPr>
          <a:lstStyle>
            <a:lvl1pPr>
              <a:defRPr sz="3600" b="1" i="0"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094" y="1290321"/>
            <a:ext cx="11121813" cy="5197475"/>
          </a:xfr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lIns="180000" tIns="144000" rIns="180000" bIns="144000">
            <a:normAutofit/>
          </a:bodyPr>
          <a:lstStyle>
            <a:lvl1pPr marL="0" indent="0">
              <a:buNone/>
              <a:defRPr sz="2400" b="0" i="0">
                <a:latin typeface="Menlo" panose="020B0609030804020204" pitchFamily="49" charset="0"/>
                <a:ea typeface="Meiryo" panose="020B0604030504040204" pitchFamily="34" charset="-128"/>
                <a:cs typeface="Menlo" panose="020B0609030804020204" pitchFamily="49" charset="0"/>
              </a:defRPr>
            </a:lvl1pPr>
            <a:lvl2pPr marL="457200" indent="0">
              <a:buNone/>
              <a:defRPr sz="2000">
                <a:latin typeface="Menlo" panose="020B0609030804020204" pitchFamily="49" charset="0"/>
                <a:ea typeface="Meiryo" panose="020B0604030504040204" pitchFamily="34" charset="-128"/>
                <a:cs typeface="Menlo" panose="020B0609030804020204" pitchFamily="49" charset="0"/>
              </a:defRPr>
            </a:lvl2pPr>
            <a:lvl3pPr marL="914400" indent="0">
              <a:buNone/>
              <a:defRPr sz="1800">
                <a:latin typeface="Menlo" panose="020B0609030804020204" pitchFamily="49" charset="0"/>
                <a:ea typeface="Meiryo" panose="020B0604030504040204" pitchFamily="34" charset="-128"/>
                <a:cs typeface="Menlo" panose="020B0609030804020204" pitchFamily="49" charset="0"/>
              </a:defRPr>
            </a:lvl3pPr>
            <a:lvl4pPr marL="1371600" indent="0">
              <a:buNone/>
              <a:defRPr sz="1600">
                <a:latin typeface="Menlo" panose="020B0609030804020204" pitchFamily="49" charset="0"/>
                <a:ea typeface="Meiryo" panose="020B0604030504040204" pitchFamily="34" charset="-128"/>
                <a:cs typeface="Menlo" panose="020B0609030804020204" pitchFamily="49" charset="0"/>
              </a:defRPr>
            </a:lvl4pPr>
            <a:lvl5pPr marL="1828800" indent="0">
              <a:buNone/>
              <a:defRPr sz="1600">
                <a:latin typeface="Menlo" panose="020B0609030804020204" pitchFamily="49" charset="0"/>
                <a:ea typeface="Meiryo" panose="020B0604030504040204" pitchFamily="34" charset="-128"/>
                <a:cs typeface="Menlo" panose="020B0609030804020204" pitchFamily="49" charset="0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738DA17-BD8D-D54A-8D15-AC5A2420397D}"/>
              </a:ext>
            </a:extLst>
          </p:cNvPr>
          <p:cNvSpPr/>
          <p:nvPr userDrawn="1"/>
        </p:nvSpPr>
        <p:spPr>
          <a:xfrm>
            <a:off x="0" y="6624319"/>
            <a:ext cx="12192000" cy="233681"/>
          </a:xfrm>
          <a:prstGeom prst="rect">
            <a:avLst/>
          </a:prstGeom>
          <a:solidFill>
            <a:srgbClr val="4FB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AEC0902-B711-B747-90FB-5A11839A30FD}"/>
              </a:ext>
            </a:extLst>
          </p:cNvPr>
          <p:cNvSpPr/>
          <p:nvPr userDrawn="1"/>
        </p:nvSpPr>
        <p:spPr>
          <a:xfrm>
            <a:off x="0" y="0"/>
            <a:ext cx="12192000" cy="233680"/>
          </a:xfrm>
          <a:prstGeom prst="rect">
            <a:avLst/>
          </a:prstGeom>
          <a:solidFill>
            <a:srgbClr val="4FB5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F4CEB44-B130-B64E-A914-344292106E24}"/>
              </a:ext>
            </a:extLst>
          </p:cNvPr>
          <p:cNvCxnSpPr>
            <a:cxnSpLocks/>
          </p:cNvCxnSpPr>
          <p:nvPr userDrawn="1"/>
        </p:nvCxnSpPr>
        <p:spPr>
          <a:xfrm>
            <a:off x="535094" y="1049972"/>
            <a:ext cx="11121813" cy="0"/>
          </a:xfrm>
          <a:prstGeom prst="line">
            <a:avLst/>
          </a:prstGeom>
          <a:ln w="19050">
            <a:solidFill>
              <a:srgbClr val="4FB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グラフィックス 4" descr="Web デザイン">
            <a:extLst>
              <a:ext uri="{FF2B5EF4-FFF2-40B4-BE49-F238E27FC236}">
                <a16:creationId xmlns:a16="http://schemas.microsoft.com/office/drawing/2014/main" id="{B0644715-F64D-9D46-A831-303707D69A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1236" y="452649"/>
            <a:ext cx="881379" cy="661034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1B31D3C-CCEE-5840-B21C-DEF4995FB812}"/>
              </a:ext>
            </a:extLst>
          </p:cNvPr>
          <p:cNvSpPr txBox="1"/>
          <p:nvPr userDrawn="1"/>
        </p:nvSpPr>
        <p:spPr>
          <a:xfrm>
            <a:off x="9085810" y="-15517"/>
            <a:ext cx="2571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b="0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Consolas" panose="020B0609020204030204" pitchFamily="49" charset="0"/>
              </a:rPr>
              <a:t>Numata Laboratory</a:t>
            </a:r>
            <a:endParaRPr kumimoji="1" lang="ja-JP" altLang="en-US" sz="1400" b="0" i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  <a:cs typeface="Consolas" panose="020B0609020204030204" pitchFamily="49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E98F811-25D2-4B48-A006-5CD82F4B32B3}"/>
              </a:ext>
            </a:extLst>
          </p:cNvPr>
          <p:cNvSpPr txBox="1"/>
          <p:nvPr userDrawn="1"/>
        </p:nvSpPr>
        <p:spPr>
          <a:xfrm>
            <a:off x="10333649" y="661535"/>
            <a:ext cx="1395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8D068AC-C1C9-BA41-9163-6446927E5DDF}" type="slidenum">
              <a:rPr kumimoji="1" lang="ja-JP" altLang="en-US"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pPr algn="r"/>
              <a:t>‹#›</a:t>
            </a:fld>
            <a:endParaRPr kumimoji="1" lang="ja-JP" altLang="en-US" sz="2400" b="0" i="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912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542AE-5FE8-8744-BE68-8D5443F55FE2}" type="slidenum">
              <a:rPr lang="en-US" altLang="ja-JP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31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7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C4EE99-1748-DA4E-B010-7EEAF12601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DirectX</a:t>
            </a:r>
            <a:r>
              <a:rPr kumimoji="1" lang="ja-JP" altLang="en-US"/>
              <a:t>を使用したライン描画の</a:t>
            </a:r>
            <a:r>
              <a:rPr lang="ja-JP" altLang="en-US"/>
              <a:t>高速化</a:t>
            </a:r>
            <a:r>
              <a:rPr kumimoji="1" lang="ja-JP" altLang="en-US"/>
              <a:t>に関する研究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E5288E-1368-5840-8F0B-1B8A33A1C6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沼田研究室</a:t>
            </a:r>
            <a:endParaRPr kumimoji="1" lang="en-US" altLang="ja-JP"/>
          </a:p>
          <a:p>
            <a:pPr>
              <a:tabLst>
                <a:tab pos="1997075" algn="l"/>
              </a:tabLst>
            </a:pPr>
            <a:r>
              <a:rPr lang="en-US" altLang="ja-JP"/>
              <a:t>HW99A999	</a:t>
            </a:r>
            <a:r>
              <a:rPr lang="ja-JP" altLang="en-US"/>
              <a:t>電通 太郎</a:t>
            </a:r>
            <a:endParaRPr lang="en-US" altLang="ja-JP"/>
          </a:p>
          <a:p>
            <a:pPr>
              <a:tabLst>
                <a:tab pos="1997075" algn="l"/>
              </a:tabLst>
            </a:pPr>
            <a:r>
              <a:rPr kumimoji="1" lang="en-US" altLang="ja-JP"/>
              <a:t>HW99A999	</a:t>
            </a:r>
            <a:r>
              <a:rPr kumimoji="1" lang="ja-JP" altLang="en-US"/>
              <a:t>電通 次郎丸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00CA7364-919A-1946-8013-86B6C89BACD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kumimoji="1" lang="en-US" altLang="ja-JP"/>
              <a:t>2021.01.01 </a:t>
            </a:r>
            <a:r>
              <a:rPr lang="ja-JP" altLang="en-US"/>
              <a:t>中間発表会／最終発表会</a:t>
            </a:r>
            <a:endParaRPr lang="en-US" altLang="ja-JP"/>
          </a:p>
          <a:p>
            <a:r>
              <a:rPr kumimoji="1" lang="ja-JP" altLang="en-US"/>
              <a:t>卒業研究／卒業制作</a:t>
            </a:r>
          </a:p>
        </p:txBody>
      </p:sp>
      <p:pic>
        <p:nvPicPr>
          <p:cNvPr id="12" name="グラフィックス 11" descr="プレゼンテーション (チェックリスト)">
            <a:extLst>
              <a:ext uri="{FF2B5EF4-FFF2-40B4-BE49-F238E27FC236}">
                <a16:creationId xmlns:a16="http://schemas.microsoft.com/office/drawing/2014/main" id="{42F6D2DF-3550-C549-A7D4-5B2927E82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6310" y="1993502"/>
            <a:ext cx="1803561" cy="1803561"/>
          </a:xfrm>
          <a:prstGeom prst="rect">
            <a:avLst/>
          </a:prstGeom>
        </p:spPr>
      </p:pic>
      <p:sp>
        <p:nvSpPr>
          <p:cNvPr id="6" name="角丸四角形吹き出し 5">
            <a:extLst>
              <a:ext uri="{FF2B5EF4-FFF2-40B4-BE49-F238E27FC236}">
                <a16:creationId xmlns:a16="http://schemas.microsoft.com/office/drawing/2014/main" id="{2814BB1A-BB86-A346-8BDE-835A9B18F6EF}"/>
              </a:ext>
            </a:extLst>
          </p:cNvPr>
          <p:cNvSpPr/>
          <p:nvPr/>
        </p:nvSpPr>
        <p:spPr>
          <a:xfrm>
            <a:off x="2219498" y="80358"/>
            <a:ext cx="1961804" cy="681643"/>
          </a:xfrm>
          <a:prstGeom prst="wedgeRoundRectCallout">
            <a:avLst>
              <a:gd name="adj1" fmla="val -27189"/>
              <a:gd name="adj2" fmla="val 71037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発表会の実施日にする。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このメモは削除する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角丸四角形吹き出し 8">
            <a:extLst>
              <a:ext uri="{FF2B5EF4-FFF2-40B4-BE49-F238E27FC236}">
                <a16:creationId xmlns:a16="http://schemas.microsoft.com/office/drawing/2014/main" id="{4D9B9146-5AC4-1A4A-A4DC-2602F9B7AA36}"/>
              </a:ext>
            </a:extLst>
          </p:cNvPr>
          <p:cNvSpPr/>
          <p:nvPr/>
        </p:nvSpPr>
        <p:spPr>
          <a:xfrm>
            <a:off x="6952211" y="338197"/>
            <a:ext cx="1961804" cy="681643"/>
          </a:xfrm>
          <a:prstGeom prst="wedgeRoundRectCallout">
            <a:avLst>
              <a:gd name="adj1" fmla="val -65325"/>
              <a:gd name="adj2" fmla="val 4298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該当する方を残す。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このメモは削除する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角丸四角形吹き出し 9">
            <a:extLst>
              <a:ext uri="{FF2B5EF4-FFF2-40B4-BE49-F238E27FC236}">
                <a16:creationId xmlns:a16="http://schemas.microsoft.com/office/drawing/2014/main" id="{4121C41F-367F-9E40-B604-578DDD346C36}"/>
              </a:ext>
            </a:extLst>
          </p:cNvPr>
          <p:cNvSpPr/>
          <p:nvPr/>
        </p:nvSpPr>
        <p:spPr>
          <a:xfrm>
            <a:off x="98067" y="890920"/>
            <a:ext cx="1961804" cy="681643"/>
          </a:xfrm>
          <a:prstGeom prst="wedgeRoundRectCallout">
            <a:avLst>
              <a:gd name="adj1" fmla="val 61370"/>
              <a:gd name="adj2" fmla="val 33233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該当する方を残す。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このメモは削除する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角丸四角形吹き出し 10">
            <a:extLst>
              <a:ext uri="{FF2B5EF4-FFF2-40B4-BE49-F238E27FC236}">
                <a16:creationId xmlns:a16="http://schemas.microsoft.com/office/drawing/2014/main" id="{A098D521-879B-3841-81C5-1AEC68B924AB}"/>
              </a:ext>
            </a:extLst>
          </p:cNvPr>
          <p:cNvSpPr/>
          <p:nvPr/>
        </p:nvSpPr>
        <p:spPr>
          <a:xfrm>
            <a:off x="9689870" y="4181158"/>
            <a:ext cx="2072640" cy="574357"/>
          </a:xfrm>
          <a:prstGeom prst="wedgeRoundRectCallout">
            <a:avLst>
              <a:gd name="adj1" fmla="val -65325"/>
              <a:gd name="adj2" fmla="val 4298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発表者の情報に書き換える。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このメモは削除する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184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80CE8-450F-8941-877F-C2137FC7C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線の描画アルゴリズム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320996-9176-0A41-A84A-A6B887197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単純な線の描画</a:t>
            </a:r>
            <a:endParaRPr kumimoji="1" lang="en-US" altLang="ja-JP"/>
          </a:p>
          <a:p>
            <a:pPr lvl="1"/>
            <a:r>
              <a:rPr lang="ja-JP" altLang="en-US"/>
              <a:t>リスト</a:t>
            </a:r>
            <a:r>
              <a:rPr lang="en-US" altLang="ja-JP"/>
              <a:t>1</a:t>
            </a:r>
          </a:p>
          <a:p>
            <a:pPr lvl="1"/>
            <a:r>
              <a:rPr lang="ja-JP" altLang="en-US"/>
              <a:t>リスト</a:t>
            </a:r>
            <a:r>
              <a:rPr lang="en-US" altLang="ja-JP"/>
              <a:t>2</a:t>
            </a:r>
          </a:p>
          <a:p>
            <a:pPr lvl="1"/>
            <a:r>
              <a:rPr lang="ja-JP" altLang="en-US"/>
              <a:t>リスト</a:t>
            </a:r>
            <a:r>
              <a:rPr lang="en-US" altLang="ja-JP"/>
              <a:t>3</a:t>
            </a:r>
          </a:p>
          <a:p>
            <a:r>
              <a:rPr lang="ja-JP" altLang="en-US"/>
              <a:t>綺麗な線の描画</a:t>
            </a:r>
            <a:endParaRPr lang="en-US" altLang="ja-JP"/>
          </a:p>
          <a:p>
            <a:pPr lvl="1"/>
            <a:r>
              <a:rPr kumimoji="1" lang="ja-JP" altLang="en-US"/>
              <a:t>リスト</a:t>
            </a:r>
            <a:r>
              <a:rPr kumimoji="1" lang="en-US" altLang="ja-JP"/>
              <a:t>1</a:t>
            </a:r>
          </a:p>
          <a:p>
            <a:pPr lvl="1"/>
            <a:r>
              <a:rPr lang="ja-JP" altLang="en-US"/>
              <a:t>リスト</a:t>
            </a:r>
            <a:r>
              <a:rPr lang="en-US" altLang="ja-JP"/>
              <a:t>2</a:t>
            </a:r>
          </a:p>
          <a:p>
            <a:pPr lvl="1"/>
            <a:r>
              <a:rPr kumimoji="1" lang="ja-JP" altLang="en-US"/>
              <a:t>リスト</a:t>
            </a:r>
            <a:r>
              <a:rPr kumimoji="1" lang="en-US" altLang="ja-JP"/>
              <a:t>3</a:t>
            </a:r>
            <a:endParaRPr kumimoji="1" lang="ja-JP" altLang="en-US"/>
          </a:p>
        </p:txBody>
      </p:sp>
      <p:sp>
        <p:nvSpPr>
          <p:cNvPr id="4" name="角丸四角形吹き出し 3">
            <a:extLst>
              <a:ext uri="{FF2B5EF4-FFF2-40B4-BE49-F238E27FC236}">
                <a16:creationId xmlns:a16="http://schemas.microsoft.com/office/drawing/2014/main" id="{CC9DF65F-AC25-0541-AEFF-FA11463BE0D0}"/>
              </a:ext>
            </a:extLst>
          </p:cNvPr>
          <p:cNvSpPr/>
          <p:nvPr/>
        </p:nvSpPr>
        <p:spPr>
          <a:xfrm>
            <a:off x="4443922" y="1217468"/>
            <a:ext cx="3304152" cy="952124"/>
          </a:xfrm>
          <a:prstGeom prst="wedgeRoundRectCallout">
            <a:avLst>
              <a:gd name="adj1" fmla="val -78450"/>
              <a:gd name="adj2" fmla="val -750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原則として箇条書きを使うこと。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・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tab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キーでレベル下げ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・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shift+tab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キーでレベル上げ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（このメモは削除する）</a:t>
            </a:r>
          </a:p>
        </p:txBody>
      </p:sp>
      <p:sp>
        <p:nvSpPr>
          <p:cNvPr id="5" name="角丸四角形吹き出し 4">
            <a:extLst>
              <a:ext uri="{FF2B5EF4-FFF2-40B4-BE49-F238E27FC236}">
                <a16:creationId xmlns:a16="http://schemas.microsoft.com/office/drawing/2014/main" id="{4E35A884-2809-A045-996B-2EEBF32D4D1D}"/>
              </a:ext>
            </a:extLst>
          </p:cNvPr>
          <p:cNvSpPr/>
          <p:nvPr/>
        </p:nvSpPr>
        <p:spPr>
          <a:xfrm>
            <a:off x="8470739" y="1303650"/>
            <a:ext cx="3304152" cy="952124"/>
          </a:xfrm>
          <a:prstGeom prst="wedgeRoundRectCallout">
            <a:avLst>
              <a:gd name="adj1" fmla="val 38523"/>
              <a:gd name="adj2" fmla="val -82751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次のスライドは「新しいスライド」ボタンから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レイアウトを指定して作成する。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（このメモは削除する）</a:t>
            </a:r>
          </a:p>
        </p:txBody>
      </p:sp>
    </p:spTree>
    <p:extLst>
      <p:ext uri="{BB962C8B-B14F-4D97-AF65-F5344CB8AC3E}">
        <p14:creationId xmlns:p14="http://schemas.microsoft.com/office/powerpoint/2010/main" val="294609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80CE8-450F-8941-877F-C2137FC7C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サンプルコード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320996-9176-0A41-A84A-A6B887197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/>
              <a:t>class GameManager {</a:t>
            </a:r>
            <a:endParaRPr lang="en-US" altLang="ja-JP"/>
          </a:p>
          <a:p>
            <a:r>
              <a:rPr lang="en-US" altLang="ja-JP"/>
              <a:t>    public float animationTime;</a:t>
            </a:r>
          </a:p>
          <a:p>
            <a:endParaRPr lang="en-US" altLang="ja-JP"/>
          </a:p>
          <a:p>
            <a:r>
              <a:rPr lang="en-US" altLang="ja-JP"/>
              <a:t>    GameManager() {</a:t>
            </a:r>
          </a:p>
          <a:p>
            <a:r>
              <a:rPr lang="en-US" altLang="ja-JP"/>
              <a:t>        animationTime = 0.0f;</a:t>
            </a:r>
          </a:p>
          <a:p>
            <a:r>
              <a:rPr lang="en-US" altLang="ja-JP"/>
              <a:t>    }</a:t>
            </a:r>
          </a:p>
          <a:p>
            <a:r>
              <a:rPr kumimoji="1" lang="en-US" altLang="ja-JP"/>
              <a:t>}</a:t>
            </a:r>
          </a:p>
        </p:txBody>
      </p:sp>
      <p:sp>
        <p:nvSpPr>
          <p:cNvPr id="4" name="角丸四角形吹き出し 3">
            <a:extLst>
              <a:ext uri="{FF2B5EF4-FFF2-40B4-BE49-F238E27FC236}">
                <a16:creationId xmlns:a16="http://schemas.microsoft.com/office/drawing/2014/main" id="{D1E14401-40B4-BD42-B1CB-5BA13101BE53}"/>
              </a:ext>
            </a:extLst>
          </p:cNvPr>
          <p:cNvSpPr/>
          <p:nvPr/>
        </p:nvSpPr>
        <p:spPr>
          <a:xfrm>
            <a:off x="7707984" y="1290321"/>
            <a:ext cx="3304152" cy="952124"/>
          </a:xfrm>
          <a:prstGeom prst="wedgeRoundRectCallout">
            <a:avLst>
              <a:gd name="adj1" fmla="val 28539"/>
              <a:gd name="adj2" fmla="val -76811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このレイアウトは、プログラムのソースコードに対してのみ使用すること。通常のテキスト用スライドには使わない。</a:t>
            </a:r>
            <a:endParaRPr kumimoji="1" lang="en-US" altLang="ja-JP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このメモは削除する</a:t>
            </a:r>
            <a:r>
              <a:rPr kumimoji="1" lang="en-US" altLang="ja-JP" sz="1100" b="1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1100" b="1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5229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214</Words>
  <Application>Microsoft Macintosh PowerPoint</Application>
  <PresentationFormat>ワイド画面</PresentationFormat>
  <Paragraphs>40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システムフォント（レギュラー）</vt:lpstr>
      <vt:lpstr>Meiryo</vt:lpstr>
      <vt:lpstr>游ゴシック</vt:lpstr>
      <vt:lpstr>Arial</vt:lpstr>
      <vt:lpstr>Calibri</vt:lpstr>
      <vt:lpstr>Calibri Light</vt:lpstr>
      <vt:lpstr>Menlo</vt:lpstr>
      <vt:lpstr>Wingdings</vt:lpstr>
      <vt:lpstr>Office テーマ</vt:lpstr>
      <vt:lpstr>DirectXを使用したライン描画の高速化に関する研究</vt:lpstr>
      <vt:lpstr>線の描画アルゴリズム</vt:lpstr>
      <vt:lpstr>サンプルコード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ライン描画の高速化に 関する研究</dc:title>
  <dc:creator>沼田哲史</dc:creator>
  <cp:lastModifiedBy>沼田哲史</cp:lastModifiedBy>
  <cp:revision>12</cp:revision>
  <dcterms:created xsi:type="dcterms:W3CDTF">2020-02-16T08:04:36Z</dcterms:created>
  <dcterms:modified xsi:type="dcterms:W3CDTF">2022-02-16T04:02:07Z</dcterms:modified>
</cp:coreProperties>
</file>